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53" r:id="rId5"/>
    <p:sldId id="367" r:id="rId6"/>
    <p:sldId id="361" r:id="rId7"/>
    <p:sldId id="394" r:id="rId8"/>
    <p:sldId id="413" r:id="rId9"/>
    <p:sldId id="414" r:id="rId10"/>
    <p:sldId id="415" r:id="rId11"/>
    <p:sldId id="416" r:id="rId12"/>
    <p:sldId id="412" r:id="rId13"/>
    <p:sldId id="393" r:id="rId14"/>
    <p:sldId id="382" r:id="rId15"/>
    <p:sldId id="388" r:id="rId16"/>
    <p:sldId id="389" r:id="rId17"/>
    <p:sldId id="392" r:id="rId18"/>
    <p:sldId id="354" r:id="rId19"/>
    <p:sldId id="390" r:id="rId20"/>
    <p:sldId id="391" r:id="rId21"/>
    <p:sldId id="395" r:id="rId22"/>
    <p:sldId id="397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329" r:id="rId39"/>
    <p:sldId id="368" r:id="rId40"/>
    <p:sldId id="35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Abhishek 287" initials="A2" lastIdx="1" clrIdx="3">
    <p:extLst>
      <p:ext uri="{19B8F6BF-5375-455C-9EA6-DF929625EA0E}">
        <p15:presenceInfo xmlns:p15="http://schemas.microsoft.com/office/powerpoint/2012/main" userId="100af03db89cf8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5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3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8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9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5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77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47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A721-87A9-5009-53D3-9B4FF26E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6B995-1D0F-55EC-63E5-CF88F1726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441B8-8F3A-42E3-9D92-380F07424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DC13-45E4-827F-A2D8-AB91F0614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3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IN" dirty="0"/>
              <a:t>Advanced CSS for Beginners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</p:spPr>
        <p:txBody>
          <a:bodyPr/>
          <a:lstStyle/>
          <a:p>
            <a:r>
              <a:rPr lang="en-US" dirty="0">
                <a:latin typeface="Sitka Subheading" pitchFamily="2" charset="0"/>
              </a:rPr>
              <a:t>By Lalita Joshi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 smtClean="0">
                <a:latin typeface="Sitka Subheading" pitchFamily="2" charset="0"/>
              </a:rPr>
              <a:t>CSS Selectors (Advanced)</a:t>
            </a:r>
            <a:endParaRPr lang="en-US" dirty="0">
              <a:latin typeface="Sitka Subheading" pitchFamily="2" charset="0"/>
            </a:endParaRP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261483" y="2834032"/>
            <a:ext cx="6689725" cy="350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Sitka Subheading" pitchFamily="2" charset="0"/>
              </a:rPr>
              <a:t>Definition:</a:t>
            </a:r>
          </a:p>
          <a:p>
            <a:r>
              <a:rPr lang="en-US" sz="2000" dirty="0">
                <a:latin typeface="Sitka Subheading" pitchFamily="2" charset="0"/>
              </a:rPr>
              <a:t>Selectors are patterns used to target HTML elements for styling.</a:t>
            </a:r>
            <a:br>
              <a:rPr lang="en-US" sz="2000" dirty="0">
                <a:latin typeface="Sitka Subheading" pitchFamily="2" charset="0"/>
              </a:rPr>
            </a:br>
            <a:r>
              <a:rPr lang="en-US" sz="2000" dirty="0">
                <a:latin typeface="Sitka Subheading" pitchFamily="2" charset="0"/>
              </a:rPr>
              <a:t>Advanced selectors help apply styles based on attributes, user actions, or element parts.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Types:-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Attribute Selector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Pseudo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 –Class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aseline="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Pseudo-Elements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Advanced Selectors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894958" y="230832"/>
            <a:ext cx="7297042" cy="583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1. </a:t>
            </a:r>
            <a:r>
              <a:rPr lang="en-US" altLang="en-US" sz="2400" b="1" dirty="0" smtClean="0">
                <a:solidFill>
                  <a:schemeClr val="tx1"/>
                </a:solidFill>
                <a:latin typeface="Sitka Subheading" pitchFamily="2" charset="0"/>
              </a:rPr>
              <a:t>Attribute Selector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Definition: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</a:br>
            <a:r>
              <a:rPr lang="en-US" dirty="0">
                <a:latin typeface="Sitka Subheading" pitchFamily="2" charset="0"/>
              </a:rPr>
              <a:t>A CSS attribute selector selects HTML elements for styling based on both the presence and specific value of attributes, making it easy to target elements </a:t>
            </a:r>
            <a:r>
              <a:rPr lang="en-US" dirty="0" smtClean="0">
                <a:latin typeface="Sitka Subheading" pitchFamily="2" charset="0"/>
              </a:rPr>
              <a:t>dynamically.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Example:-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input[type="text"]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border: 2px solid blue;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ma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Advanced Selectors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5107843" y="802718"/>
            <a:ext cx="6651020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tx1"/>
                </a:solidFill>
                <a:latin typeface="Sitka Subheading" pitchFamily="2" charset="0"/>
              </a:rPr>
              <a:t>2.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Pseudo-classes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Definition: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</a:br>
            <a:r>
              <a:rPr lang="en-US" dirty="0">
                <a:latin typeface="Sitka Subheading" pitchFamily="2" charset="0"/>
              </a:rPr>
              <a:t>A CSS pseudo-class is a keyword added to a selector that allows styling an element based on its special state, like when it's hovered, focused, or selected</a:t>
            </a:r>
            <a:r>
              <a:rPr lang="en-US" dirty="0" smtClean="0">
                <a:latin typeface="Sitka Subheading" pitchFamily="2" charset="0"/>
              </a:rPr>
              <a:t>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Examples:</a:t>
            </a:r>
            <a:endParaRPr lang="en-US" altLang="en-US" sz="2000" dirty="0">
              <a:solidFill>
                <a:schemeClr val="tx1"/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Sitka Subheading" pitchFamily="2" charset="0"/>
              </a:rPr>
              <a:t>  </a:t>
            </a: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button:hover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green;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color: white;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Advanced Selectors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83476" y="595208"/>
            <a:ext cx="706414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3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. Pseudo-elements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Definition: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Used to style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specific parts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 of an element or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add extra content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Examples: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p::first-letter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font-size: 24px;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color: red;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Advanced Selectors</a:t>
            </a:r>
            <a:br>
              <a:rPr lang="en-US" sz="4000" dirty="0" smtClean="0"/>
            </a:br>
            <a:r>
              <a:rPr lang="en-US" sz="4000" dirty="0" smtClean="0"/>
              <a:t>Example Code:-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67434" y="-69485"/>
            <a:ext cx="7064145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Html:- 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&lt;input type="text" placeholder="Enter Name"&gt;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&lt;p&gt;Hello world!&lt;/p&gt;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&lt;button&gt;Hover Me&lt;/button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Attribute Selector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input[type="text"] { border: 2px solid blue; 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Pseudo-class Selector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button:hover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{ background: green; color: white; 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Pseudo-element Selector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p::first-letter { font-size: 24px; color: red; }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Box Model Deep Dive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672" y="578479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ox Model Deep Dive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245769" y="2935823"/>
            <a:ext cx="694623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Definition: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The </a:t>
            </a: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 Box Model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describes how every HTML element is treated as a rectangular box that has </a:t>
            </a: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four main parts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Content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→ The actual text or image inside the box.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Padding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→ Space </a:t>
            </a: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between the content and the border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Border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→ The line surrounding the padding and content.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4"/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Margin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→ Space </a:t>
            </a: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outside the border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, separating the element from others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Box Model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Deep Dive 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31527" y="369332"/>
            <a:ext cx="7260473" cy="7201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Tip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Total width = content + padding + border + margin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Example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class="box"&gt;Hello Box!&lt;/div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&gt;</a:t>
            </a: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  <a:endParaRPr lang="en-US" altLang="en-US" sz="2000" b="1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.box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width: 200px;             /* Content area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20px;            /* Space inside border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border: 5px solid blue;   /* Border around content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margin: 30px;             /* Space outside element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</a:t>
            </a: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lightyellow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;  /* Background color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Positioning &amp; Display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785" y="514310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Positioning &amp; Display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52313" y="2995367"/>
            <a:ext cx="649889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Definition: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position controls where an element is placed.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itka Subheading" pitchFamily="2" charset="0"/>
              </a:rPr>
              <a:t>display defines how it behaves (block, inline, flex, etc.).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Recap of Day </a:t>
            </a:r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8353" y="1737176"/>
            <a:ext cx="5995756" cy="41708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4000" dirty="0" smtClean="0">
                <a:latin typeface="Baskerville Old Face" panose="02020602080505020303" pitchFamily="18" charset="0"/>
              </a:rPr>
              <a:t>What </a:t>
            </a:r>
            <a:r>
              <a:rPr lang="en-IN" sz="4000" dirty="0">
                <a:latin typeface="Baskerville Old Face" panose="02020602080505020303" pitchFamily="18" charset="0"/>
              </a:rPr>
              <a:t>we learned </a:t>
            </a:r>
            <a:r>
              <a:rPr lang="en-IN" sz="4000" dirty="0" smtClean="0">
                <a:latin typeface="Baskerville Old Face" panose="02020602080505020303" pitchFamily="18" charset="0"/>
              </a:rPr>
              <a:t>in Day 2-</a:t>
            </a:r>
            <a:endParaRPr lang="en-US" sz="4000" dirty="0" smtClean="0">
              <a:latin typeface="Baskerville Old Face" panose="02020602080505020303" pitchFamily="18" charset="0"/>
            </a:endParaRPr>
          </a:p>
          <a:p>
            <a:r>
              <a:rPr lang="en-US" sz="2400" dirty="0" smtClean="0">
                <a:latin typeface="Sitka Subheading" pitchFamily="2" charset="0"/>
              </a:rPr>
              <a:t>Basic Selectors (h1, .class, #id).</a:t>
            </a:r>
          </a:p>
          <a:p>
            <a:r>
              <a:rPr lang="en-US" sz="2400" dirty="0" smtClean="0">
                <a:latin typeface="Sitka Subheading" pitchFamily="2" charset="0"/>
              </a:rPr>
              <a:t>Colors, Fonts, Margin, Padding.</a:t>
            </a:r>
          </a:p>
          <a:p>
            <a:r>
              <a:rPr lang="en-US" sz="2400" dirty="0" smtClean="0">
                <a:latin typeface="Sitka Subheading" pitchFamily="2" charset="0"/>
              </a:rPr>
              <a:t>Inline vs Internal vs External CSS.</a:t>
            </a:r>
          </a:p>
          <a:p>
            <a:pPr marL="0" indent="0">
              <a:buNone/>
            </a:pPr>
            <a:endParaRPr lang="en-US" sz="2400" u="sng" dirty="0">
              <a:latin typeface="Sitka Subheading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Positioning &amp; Display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892841" y="841666"/>
            <a:ext cx="638363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Example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HTML:-</a:t>
            </a:r>
            <a:endParaRPr kumimoji="0" lang="en-US" altLang="en-US" sz="2400" b="1" i="0" u="none" strike="noStrike" cap="none" normalizeH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class="box"&gt;Relative&lt;/div&gt;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class="fixed"&gt;Fixed&lt;/div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83578" y="-112295"/>
            <a:ext cx="3021981" cy="7325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.box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position: relative;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left: 50px;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</a:t>
            </a: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lightgreen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10px;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.fixed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position: fixed;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top: 10px;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right: 10px;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tomato;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color: white;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10px;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67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Flexbox Layout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306" y="496725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Flexbox </a:t>
            </a:r>
            <a:r>
              <a:rPr lang="en-IN" dirty="0">
                <a:latin typeface="Sitka Subheading" pitchFamily="2" charset="0"/>
              </a:rPr>
              <a:t>Layout</a:t>
            </a:r>
            <a:endParaRPr lang="en-US" dirty="0">
              <a:latin typeface="Sitka Subheading" pitchFamily="2" charset="0"/>
            </a:endParaRP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52313" y="3272365"/>
            <a:ext cx="578261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latin typeface="Sitka Subheading" pitchFamily="2" charset="0"/>
              </a:rPr>
              <a:t>Definition:</a:t>
            </a:r>
            <a:r>
              <a:rPr lang="en-US" sz="2000" dirty="0">
                <a:latin typeface="Sitka Subheading" pitchFamily="2" charset="0"/>
              </a:rPr>
              <a:t/>
            </a:r>
            <a:br>
              <a:rPr lang="en-US" sz="2000" dirty="0">
                <a:latin typeface="Sitka Subheading" pitchFamily="2" charset="0"/>
              </a:rPr>
            </a:br>
            <a:r>
              <a:rPr lang="en-US" sz="2000" dirty="0">
                <a:latin typeface="Sitka Subheading" pitchFamily="2" charset="0"/>
              </a:rPr>
              <a:t>Flexbox helps align items in a row or column and adjust automatically with screen size.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97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Flexbox Layout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5719008" y="865075"/>
            <a:ext cx="3513223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Example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</a:t>
            </a: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class="container"&gt;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class="box"&gt;1&lt;/div&gt;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class="box"&gt;2&lt;/div&gt;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class="box"&gt;3&lt;/div&gt;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Positioning &amp; Display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97112" y="0"/>
            <a:ext cx="6954255" cy="803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.container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display: flex;              /* Enables flex layout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justify-content: center;    /* Center horizontally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align-items: center;        /* Center vertically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gap: 10px;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.box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</a:t>
            </a: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lightblue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20px;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width: 100px;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text-align: center;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border-radius: 10px;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  <a:endParaRPr kumimoji="0" lang="en-US" altLang="en-US" sz="2000" i="0" u="none" strike="noStrike" cap="none" normalizeH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6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CSS Transitions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785" y="514310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25000"/>
                  </a:schemeClr>
                </a:solidFill>
              </a:rPr>
              <a:t>CSS </a:t>
            </a:r>
            <a:r>
              <a:rPr lang="en-IN" dirty="0">
                <a:solidFill>
                  <a:schemeClr val="accent6">
                    <a:lumMod val="25000"/>
                  </a:schemeClr>
                </a:solidFill>
              </a:rPr>
              <a:t>Transitions</a:t>
            </a:r>
            <a:endParaRPr lang="en-US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52313" y="3297051"/>
            <a:ext cx="5782615" cy="142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Definition</a:t>
            </a:r>
            <a:r>
              <a:rPr 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: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/>
            </a:r>
            <a:b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</a:b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Transitions make CSS property changes happen smoothly over time.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CSS Transitions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97112" y="-92332"/>
            <a:ext cx="6954255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Example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&lt;button&gt;Hover Me&lt;/button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  <a:endParaRPr lang="en-US" altLang="en-US" sz="2400" b="1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button 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#333;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color: white;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10px 20px;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transition: background 0.3s; /* Smooth change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button:hover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#4CAF50;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0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CSS Animations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785" y="514310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CSS Animations</a:t>
            </a:r>
            <a:endParaRPr lang="en-US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52313" y="3041534"/>
            <a:ext cx="578261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Definition</a:t>
            </a:r>
            <a:r>
              <a:rPr 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Animations use @</a:t>
            </a:r>
            <a:r>
              <a:rPr lang="en-US" sz="2000" dirty="0" err="1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keyframes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to make elements move or change continuously.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/>
            </a:r>
            <a:b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 smtClean="0"/>
              <a:t>What </a:t>
            </a:r>
            <a:r>
              <a:rPr lang="en-IN" dirty="0"/>
              <a:t>We’ll Learn Today</a:t>
            </a:r>
            <a:endParaRPr lang="en-US" dirty="0"/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6CDA-4DA7-260D-7004-1E80737A3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02441" y="2962656"/>
            <a:ext cx="6256421" cy="2706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Advanced CSS Selectors.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Box Model Deep Dive.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Positioning &amp;Display.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Flexbox Layout.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CSS Transitions &amp; Animations.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itka Subheading" pitchFamily="2" charset="0"/>
              </a:rPr>
              <a:t>Responsive Design Basics.</a:t>
            </a:r>
            <a:endParaRPr lang="en-US" sz="2000" dirty="0">
              <a:latin typeface="Sitka Subheading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965A8-7C0B-16CF-D790-46B2E720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HTML ADVANCED + CSS BASICS</a:t>
            </a:r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CSS Animations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888828" y="752801"/>
            <a:ext cx="337686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Example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class="ball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"&gt;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&lt;/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div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&gt;</a:t>
            </a: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7704" y="208548"/>
            <a:ext cx="468429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.ball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width: 50px;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height: 50px;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tomato;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border-radius: 50%;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position: relative;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animation: move 2s infinite alternate;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@</a:t>
            </a:r>
            <a:r>
              <a:rPr lang="en-US" alt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keyframes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move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from { left: 0; 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to { left: 200px; 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81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Responsive Design Basics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785" y="514310"/>
            <a:ext cx="5982423" cy="1810512"/>
          </a:xfrm>
        </p:spPr>
        <p:txBody>
          <a:bodyPr anchor="b">
            <a:normAutofit/>
          </a:bodyPr>
          <a:lstStyle/>
          <a:p>
            <a:r>
              <a:rPr lang="en-IN" dirty="0"/>
              <a:t>Responsive Design </a:t>
            </a:r>
            <a:r>
              <a:rPr lang="en-IN" dirty="0">
                <a:solidFill>
                  <a:schemeClr val="accent6">
                    <a:lumMod val="25000"/>
                  </a:schemeClr>
                </a:solidFill>
              </a:rPr>
              <a:t>Basics</a:t>
            </a:r>
            <a:endParaRPr lang="en-US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452313" y="3429000"/>
            <a:ext cx="578261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Definition: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/>
            </a:r>
            <a:b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</a:b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Responsive Design adjusts webpage layout for different screen sizes using media queries.</a:t>
            </a:r>
            <a:endParaRPr kumimoji="0" lang="en-US" altLang="en-US" sz="200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Responsive Design Basics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5338007" y="275094"/>
            <a:ext cx="337686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Example Code:-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HTML:-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class="container"&gt;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class="box"&gt;A&lt;/div&gt;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class="box"&gt;B&lt;/div&gt;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&lt;div class="box"&gt;C&lt;/div&gt;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&lt;/div&gt;</a:t>
            </a:r>
            <a:endParaRPr lang="en-US" altLang="en-US" sz="2000" dirty="0" smtClean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8007" y="4249859"/>
            <a:ext cx="4684296" cy="234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CSS:-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.container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display: flex;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gap: 10px;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40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IN" sz="4000" dirty="0"/>
              <a:t>Responsive Design Basics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flipH="1" flipV="1">
            <a:off x="6577262" y="-1863293"/>
            <a:ext cx="898358" cy="515756"/>
          </a:xfrm>
        </p:spPr>
        <p:txBody>
          <a:bodyPr/>
          <a:lstStyle/>
          <a:p>
            <a:pPr lvl="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605586" y="478864"/>
            <a:ext cx="3376867" cy="49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2915" y="239333"/>
            <a:ext cx="4684296" cy="603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.box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background: #03A9F4;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color: white;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padding: 20px;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flex: 1;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Responsive for mobile screens */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@media (max-width: 600px)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.container 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flex-direction: column;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6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Day </a:t>
            </a:r>
            <a:r>
              <a:rPr lang="en-US" dirty="0" smtClean="0">
                <a:solidFill>
                  <a:schemeClr val="accent6">
                    <a:lumMod val="25000"/>
                  </a:schemeClr>
                </a:solidFill>
              </a:rPr>
              <a:t>3 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Activity 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9937" y="2962656"/>
            <a:ext cx="6882063" cy="27066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Create </a:t>
            </a: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Your Personal Profile </a:t>
            </a:r>
            <a:r>
              <a:rPr lang="en-US" sz="20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Card Webpage.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Use all learned concepts — div, selectors, box model, positioning, flexbox, transitions, and responsive design — to create a simple Profile Card Webpage.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956" y="6173787"/>
            <a:ext cx="4114800" cy="365125"/>
          </a:xfrm>
        </p:spPr>
        <p:txBody>
          <a:bodyPr/>
          <a:lstStyle/>
          <a:p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73" y="404446"/>
            <a:ext cx="9528048" cy="1600200"/>
          </a:xfrm>
        </p:spPr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93D07-3857-8A04-606E-258D1E9908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2229" y="2523744"/>
            <a:ext cx="6110514" cy="3694176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Use &lt;div&gt; to create sections: header, profile card, and contact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Apply 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selectors and box model properties to style each section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0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Use 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positioning to overlap the profile image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Center 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everything using </a:t>
            </a:r>
            <a:r>
              <a:rPr lang="en-US" sz="2000" dirty="0" err="1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Flexbox.Add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hover transitions on buttons or the card</a:t>
            </a: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Make </a:t>
            </a:r>
            <a:r>
              <a:rPr 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the design responsive for mobile screens.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5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ANY QESTIONS 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Division in HTML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6998-C4A8-E4AE-EED4-F670C845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736-CE63-54EE-BED9-25B52254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41" y="530352"/>
            <a:ext cx="5982423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Division in HTML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BC3992B9-A431-6F94-7C62-6DA2037306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9F51-D3BE-726F-7C8A-49679600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quarter" idx="4"/>
          </p:nvPr>
        </p:nvSpPr>
        <p:spPr bwMode="auto">
          <a:xfrm>
            <a:off x="5261483" y="2823049"/>
            <a:ext cx="6689725" cy="219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Sitka Subheading" pitchFamily="2" charset="0"/>
              </a:rPr>
              <a:t>Definition</a:t>
            </a:r>
            <a:r>
              <a:rPr lang="en-US" sz="2000" b="1" dirty="0" smtClean="0">
                <a:latin typeface="Sitka Subheading" pitchFamily="2" charset="0"/>
              </a:rPr>
              <a:t>:</a:t>
            </a:r>
          </a:p>
          <a:p>
            <a:r>
              <a:rPr lang="en-US" sz="2000" dirty="0" smtClean="0">
                <a:latin typeface="Sitka Subheading" pitchFamily="2" charset="0"/>
              </a:rPr>
              <a:t>A &lt;div&gt; is an HTML element used to divide a webpage into sections. It helps organize content and apply CSS styles like margin, padding and background for better design.</a:t>
            </a:r>
          </a:p>
          <a:p>
            <a:endParaRPr lang="en-US" sz="2000" b="1" dirty="0"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 smtClean="0"/>
              <a:t>Division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Example Code:-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67434" y="207514"/>
            <a:ext cx="7064145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Html:- 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&lt;!-- Example: Using div with margin and padding to create webpage sections --&gt;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&lt;!-- Header section --&gt;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class="header"&gt;Header Section&lt;/div&gt;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&lt;!-- About section --&gt;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class="about"&gt;About Section&lt;/div&gt;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&lt;!-- Contact section --&gt;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&lt;div class="contact"&gt;Contact Section&lt;/div&gt;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25000"/>
                </a:schemeClr>
              </a:solidFill>
              <a:effectLst/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Division</a:t>
            </a:r>
            <a:br>
              <a:rPr lang="en-US" sz="4000" dirty="0"/>
            </a:br>
            <a:r>
              <a:rPr lang="en-US" sz="4000" dirty="0"/>
              <a:t>Example Code:-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83476" y="-139536"/>
            <a:ext cx="7064145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b="1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CSS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effectLst/>
                <a:latin typeface="Sitka Subheading" pitchFamily="2" charset="0"/>
              </a:rPr>
              <a:t>:- 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Header section styling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.header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background: #4CAF50; /* Green background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color: white;         /* White text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padding: 20px;        /* Space inside the box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margin: 10px;         /* Space outside the box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/* About section styling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.about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background: #2196F3;  /* Blue background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color: white;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padding: 20px;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margin: 10px;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</a:t>
            </a: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}</a:t>
            </a:r>
            <a:endParaRPr lang="en-US" altLang="en-US" sz="2000" dirty="0">
              <a:solidFill>
                <a:schemeClr val="accent6">
                  <a:lumMod val="25000"/>
                </a:schemeClr>
              </a:solidFill>
              <a:latin typeface="Sitka Subheadi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1408176"/>
            <a:ext cx="4325257" cy="4014216"/>
          </a:xfrm>
          <a:noFill/>
        </p:spPr>
        <p:txBody>
          <a:bodyPr>
            <a:normAutofit/>
          </a:bodyPr>
          <a:lstStyle/>
          <a:p>
            <a:r>
              <a:rPr lang="en-US" sz="4000" dirty="0"/>
              <a:t>Division</a:t>
            </a:r>
            <a:br>
              <a:rPr lang="en-US" sz="4000" dirty="0"/>
            </a:br>
            <a:r>
              <a:rPr lang="en-US" sz="4000" dirty="0"/>
              <a:t>Example Code:-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4983476" y="1707123"/>
            <a:ext cx="706414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 smtClean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</a:t>
            </a: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/* Contact section styling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.contact {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background: #FF9800;  /* Orange background */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color: white;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padding: 20px;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  margin: 10px;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000" dirty="0">
                <a:solidFill>
                  <a:schemeClr val="accent6">
                    <a:lumMod val="25000"/>
                  </a:schemeClr>
                </a:solidFill>
                <a:latin typeface="Sitka Subheading" pitchFamily="2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5668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Advanced CSS Selectors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www.w3.org/XML/1998/namespace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230e9df3-be65-4c73-a93b-d1236ebd677e"/>
    <ds:schemaRef ds:uri="http://schemas.openxmlformats.org/package/2006/metadata/core-properties"/>
    <ds:schemaRef ds:uri="16c05727-aa75-4e4a-9b5f-8a80a1165891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943</TotalTime>
  <Words>1190</Words>
  <Application>Microsoft Office PowerPoint</Application>
  <PresentationFormat>Widescreen</PresentationFormat>
  <Paragraphs>307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Baskerville Old Face</vt:lpstr>
      <vt:lpstr>Calibri</vt:lpstr>
      <vt:lpstr>Gill Sans Nova Light</vt:lpstr>
      <vt:lpstr>Sitka Small</vt:lpstr>
      <vt:lpstr>Sitka Subheading</vt:lpstr>
      <vt:lpstr>Custom</vt:lpstr>
      <vt:lpstr>Advanced CSS for Beginners</vt:lpstr>
      <vt:lpstr>Recap of Day 2</vt:lpstr>
      <vt:lpstr>What We’ll Learn Today</vt:lpstr>
      <vt:lpstr>Division in HTML</vt:lpstr>
      <vt:lpstr>Division in HTML</vt:lpstr>
      <vt:lpstr>Division Example Code:-</vt:lpstr>
      <vt:lpstr>Division Example Code:-</vt:lpstr>
      <vt:lpstr>Division Example Code:-</vt:lpstr>
      <vt:lpstr> Advanced CSS Selectors</vt:lpstr>
      <vt:lpstr>CSS Selectors (Advanced)</vt:lpstr>
      <vt:lpstr>Advanced Selectors</vt:lpstr>
      <vt:lpstr>Advanced Selectors</vt:lpstr>
      <vt:lpstr>Advanced Selectors</vt:lpstr>
      <vt:lpstr>Advanced Selectors Example Code:-</vt:lpstr>
      <vt:lpstr>Box Model Deep Dive</vt:lpstr>
      <vt:lpstr>Box Model Deep Dive</vt:lpstr>
      <vt:lpstr>Box Model  Deep Dive  </vt:lpstr>
      <vt:lpstr>Positioning &amp; Display</vt:lpstr>
      <vt:lpstr>Positioning &amp; Display</vt:lpstr>
      <vt:lpstr>Positioning &amp; Display</vt:lpstr>
      <vt:lpstr>Flexbox Layout</vt:lpstr>
      <vt:lpstr>Flexbox Layout</vt:lpstr>
      <vt:lpstr>Flexbox Layout</vt:lpstr>
      <vt:lpstr>Positioning &amp; Display</vt:lpstr>
      <vt:lpstr>CSS Transitions</vt:lpstr>
      <vt:lpstr>CSS Transitions</vt:lpstr>
      <vt:lpstr>CSS Transitions</vt:lpstr>
      <vt:lpstr>CSS Animations</vt:lpstr>
      <vt:lpstr>CSS Animations</vt:lpstr>
      <vt:lpstr>CSS Animations</vt:lpstr>
      <vt:lpstr>Responsive Design Basics</vt:lpstr>
      <vt:lpstr>Responsive Design Basics</vt:lpstr>
      <vt:lpstr>Responsive Design Basics</vt:lpstr>
      <vt:lpstr>Responsive Design Basics</vt:lpstr>
      <vt:lpstr>Day 3 Activity </vt:lpstr>
      <vt:lpstr>Instructions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HTML</dc:title>
  <dc:creator>Abhishek</dc:creator>
  <cp:lastModifiedBy>Aditya prajapati</cp:lastModifiedBy>
  <cp:revision>52</cp:revision>
  <dcterms:created xsi:type="dcterms:W3CDTF">2025-09-01T17:44:26Z</dcterms:created>
  <dcterms:modified xsi:type="dcterms:W3CDTF">2025-11-03T04:55:50Z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